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6" r:id="rId8"/>
    <p:sldId id="260" r:id="rId9"/>
    <p:sldId id="258" r:id="rId10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29CB-59C1-40D8-BF9D-F3E551A7DE9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C3E96FD-CE7C-482F-87ED-C95F089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3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29CB-59C1-40D8-BF9D-F3E551A7DE9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3E96FD-CE7C-482F-87ED-C95F089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29CB-59C1-40D8-BF9D-F3E551A7DE9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3E96FD-CE7C-482F-87ED-C95F0892805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3000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29CB-59C1-40D8-BF9D-F3E551A7DE9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3E96FD-CE7C-482F-87ED-C95F089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09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29CB-59C1-40D8-BF9D-F3E551A7DE9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3E96FD-CE7C-482F-87ED-C95F0892805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4026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29CB-59C1-40D8-BF9D-F3E551A7DE9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3E96FD-CE7C-482F-87ED-C95F089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80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29CB-59C1-40D8-BF9D-F3E551A7DE9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96FD-CE7C-482F-87ED-C95F089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61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29CB-59C1-40D8-BF9D-F3E551A7DE9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96FD-CE7C-482F-87ED-C95F089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3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29CB-59C1-40D8-BF9D-F3E551A7DE9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96FD-CE7C-482F-87ED-C95F089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3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29CB-59C1-40D8-BF9D-F3E551A7DE9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3E96FD-CE7C-482F-87ED-C95F089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29CB-59C1-40D8-BF9D-F3E551A7DE9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3E96FD-CE7C-482F-87ED-C95F089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8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29CB-59C1-40D8-BF9D-F3E551A7DE9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3E96FD-CE7C-482F-87ED-C95F089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8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29CB-59C1-40D8-BF9D-F3E551A7DE9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96FD-CE7C-482F-87ED-C95F089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7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29CB-59C1-40D8-BF9D-F3E551A7DE9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96FD-CE7C-482F-87ED-C95F089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2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29CB-59C1-40D8-BF9D-F3E551A7DE9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96FD-CE7C-482F-87ED-C95F089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3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29CB-59C1-40D8-BF9D-F3E551A7DE9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3E96FD-CE7C-482F-87ED-C95F089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1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529CB-59C1-40D8-BF9D-F3E551A7DE9C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C3E96FD-CE7C-482F-87ED-C95F08928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3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589213" y="2550017"/>
            <a:ext cx="8915399" cy="1674253"/>
          </a:xfrm>
        </p:spPr>
        <p:txBody>
          <a:bodyPr>
            <a:normAutofit/>
          </a:bodyPr>
          <a:lstStyle/>
          <a:p>
            <a:pPr algn="ct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מכרז מערכות מידע</a:t>
            </a:r>
            <a:b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27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עבור הרשות הלאומית להסמכת מעבדות</a:t>
            </a:r>
            <a:endParaRPr lang="en-US" sz="27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כנס מציעים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/>
          <p:cNvPicPr/>
          <p:nvPr/>
        </p:nvPicPr>
        <p:blipFill>
          <a:blip r:embed="rId2"/>
          <a:stretch>
            <a:fillRect/>
          </a:stretch>
        </p:blipFill>
        <p:spPr>
          <a:xfrm>
            <a:off x="2884867" y="649319"/>
            <a:ext cx="8216721" cy="1129030"/>
          </a:xfrm>
          <a:prstGeom prst="rect">
            <a:avLst/>
          </a:prstGeom>
        </p:spPr>
      </p:pic>
      <p:sp>
        <p:nvSpPr>
          <p:cNvPr id="5" name="כותרת משנה 2"/>
          <p:cNvSpPr txBox="1">
            <a:spLocks/>
          </p:cNvSpPr>
          <p:nvPr/>
        </p:nvSpPr>
        <p:spPr>
          <a:xfrm>
            <a:off x="2741613" y="3422953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3601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המערכות העיקריות הנדרשות במכרז: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spcBef>
                <a:spcPts val="1800"/>
              </a:spcBef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מערכות רוחביות כדוגמת- ניהול משימות, דוחות וניתוח מידע </a:t>
            </a: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BI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 ניהול מסמכים.</a:t>
            </a:r>
          </a:p>
          <a:p>
            <a:pPr algn="r" rtl="1">
              <a:lnSpc>
                <a:spcPct val="150000"/>
              </a:lnSpc>
              <a:spcBef>
                <a:spcPts val="1800"/>
              </a:spcBef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מערכת ניהול קשרי לקוחות כדוגמת – ניהול פניות, פורטל לקוחות, טפסים דיגיטליים.</a:t>
            </a:r>
          </a:p>
          <a:p>
            <a:pPr algn="r" rtl="1">
              <a:lnSpc>
                <a:spcPct val="150000"/>
              </a:lnSpc>
              <a:spcBef>
                <a:spcPts val="1800"/>
              </a:spcBef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מערכת פיננסית, רכש והתקשרויות כדוגמת-  הנה"ח, תשלומים, ניהול הכנסות, תקציב ורכש.</a:t>
            </a:r>
          </a:p>
        </p:txBody>
      </p:sp>
    </p:spTree>
    <p:extLst>
      <p:ext uri="{BB962C8B-B14F-4D97-AF65-F5344CB8AC3E}">
        <p14:creationId xmlns:p14="http://schemas.microsoft.com/office/powerpoint/2010/main" val="13530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מערכת ניהול משימות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89212" y="1558344"/>
            <a:ext cx="8915400" cy="4842456"/>
          </a:xfrm>
        </p:spPr>
        <p:txBody>
          <a:bodyPr>
            <a:normAutofit/>
          </a:bodyPr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מודול עצמאי המאפשר למשתמש להגדיר משימה ולהפעיל אותה עצמאית.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מודול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המוטמע במודולים האחרים כיכולת יצירת משימה ושיוכה לישויות המידע מהם נוצרה (דומה ליצירת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hyperlink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בדף אינטרנט לאותה משימה).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המודול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יפעל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כמערכת מעקב החלטות ארגוני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(החל מרמה אגפית, מחלקה, ספק חיצוני,  והנהלת הרשות הלאומית להסמכת מעבדות ). מאפיינים נדרשים: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יצירת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משימות מפרוטוקול או סיכום ישיבה הכוללות לפחות מספר פרוטוקול, תאריך, נושא משימה, החלטה, תיאור משימה, אחראי לביצוע ותאריך יעד.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שיוך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הפרוטוקול / המסמך לכל אחת מהמשימות אוטומטית.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המשימות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יופצו מהמערכת בדוא"ל עם תאריכי יעד לכל אחד מהאחראים.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המשימות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יציגו התראות חוזרות על השלמת ביצוע במידה והמשימות לא בוצעו.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הדפסת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דוח ביצוע משימות שייכות לכל פרוטוקול לפי מספר פרוטוקול.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הצגה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גרפית של ביצוע המשימות ברמה פרטנית וברמה מסוכמת (אחוז משימות שבוצעו, בתהליך ושלא בוצעו)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012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מודול ניהול דוחות וניתוח מידע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BI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89212" y="1764406"/>
            <a:ext cx="8915400" cy="5093594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הרשות הלאומית להסמכת מעבדות   מעוניינת ביישום כלי לניתוח ותחקור מידע הקיים והצגת מגמות עתידיות (להלן כלי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BI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 במערכת המידע הארגונית הניתנת לתיאור כמערכת הייצור של הרשות הלאומית להסמכת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מעבדות.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r" rtl="1">
              <a:spcBef>
                <a:spcPts val="1200"/>
              </a:spcBef>
              <a:buNone/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כלי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 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BI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חייב לעמוד במטרות הבאות: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ממשק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משתמש נוח, גראפי ואינטואיטיבי המאפשר יצירת וניתוח מידע בשיטות "גרור והשלך" תוך הבנת הממדים והמדדים השונים המוצגים, על ציר זמן ותקופה או כ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cross data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בין ישויות מידע ותוצרים מחושבים.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מידע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מדויק ואמין – חשיבות רבה תינתן לכלי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BI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שיציג נתונים אמינים מהמערכות השונות.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תחקור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מידע מרמת על עד רמת הרשומה הבודדת בשיטות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drill up/down, drill through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וכיו"ב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0" indent="0" algn="r" rtl="1">
              <a:spcBef>
                <a:spcPts val="1200"/>
              </a:spcBef>
              <a:buNone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מטרת השימוש בכלי ה 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BI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פיתוח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ותחזוקת דוחות קבועים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ניתוח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נתונים גמיש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שילוב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יכולות ניתוח סטטיסטיות, מגמות וחיזוי תוך כדי תהליך ניתוח המידע, כדוגמת עיבוד סדרות עיתיות (ניקוי עונתיות, יצירת אגרגטים  וכד')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טבלאות וגרפים סיכומים ומפורטים.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2189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תהליך הסמכת מעבדות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431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המערכת תותאם מבחינת ביצועים, חומרה, נפח אחסון, משאבי עיבוד וכיו"ב לשירות לקוחות בהיקף של 2,500 לקוחות.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הגדרת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לקוח במערכת – מעבדה או רשת של מעבדות שונות הנדרשות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להסמכות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שונות תחת הגדרת זיהוי עסקי יחיד כדוגמת ארגון אב המפעיל מספר סוגים של מעבדות בעלות דרישות הסמכה שונות</a:t>
            </a:r>
            <a:r>
              <a:rPr lang="he-IL" dirty="0" smtClean="0"/>
              <a:t>.</a:t>
            </a:r>
          </a:p>
          <a:p>
            <a:pPr marL="0" indent="0" algn="r" rtl="1">
              <a:buNone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תהליך ההסמכה למעבדות: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r" rtl="1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תהליך ההסמכה למעבדות הינו התהליך העיקרי אשר ינוהל באמצעות מערכת המידע הארגונית. הסמכה מוגדרת כהכרה רשמית ביכולת המקצועית של ארגון לבצע בדיקות/כיולים/פעילויות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פיקוח.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מידע ההסמכה וניהול ההסמכה יהיו זמינים ללקוח / המעבדה המוסמכת וכן גופים בודקים אחרים, הן מהמגזר הציבורי והן מהפרטי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0" indent="0" algn="r" rtl="1">
              <a:buNone/>
            </a:pP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6880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מערכת קשרי לקוחות (</a:t>
            </a: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CRM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89212" y="1455313"/>
            <a:ext cx="8915400" cy="488109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תהליכים ראשיים לטיפול בפניות במערכת:</a:t>
            </a:r>
          </a:p>
          <a:p>
            <a:pPr marL="0" indent="0" algn="r" rtl="1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פתיחת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פנייה - ניהול הפניות בנושאי שרות שונים במערכת ה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CRM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יתבצע באמצעות פניות במערכת.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r" rtl="1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בכדי לנהל תהליך כלשהו (בין אם כתוצאה מפניית לקוח / מעבדה ובין אם יזום) הלקוח / מעבדה יאותר, נושא התהליך יתועד ופרטי הלקוח / מעבדה יעודכנו.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r" rtl="1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עם פתיחת הפניה, תשלח הודעה ללקוח / מעבדה בנוסח שיקבע ע"י הרשות הלאומית להסמכת מעבדות 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r" rtl="1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המערכת תנהל פניות הן מלקוחות (הקיימים במערכת הפיננסית וינוהלו בממשק זיהוי חד ערכי מול מערכת ה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CRM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 והן מכאלו שאינם מופיעים תחת הגדרת לקוח / מעבדה אלא בהגדרת פונה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המערכת תטפל בכל פנייה לפי נושאים הנגזרים גם מסוגי פעילויות  לנושאי ניהול תהליכי ההסמכה והפיקוח המטופלים אצל נציגי השירות פרונטאלי /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טלפוני/בכתב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פורטל לקוחות – מידע ותשלומים:</a:t>
            </a:r>
          </a:p>
          <a:p>
            <a:pPr marL="0" indent="0" algn="r" rtl="1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במסגרת הקמת מערכת המידע הארגונית נדרשת להציג פורטל ללקוחות (מעבדות) הרשות הלאומית להסמכת מעבדות  (מערכת אינטרנטית) אשר תשמש את הלקוחות בכל סוגי השירות מול הרשות הלאומית להסמכת מעבדות , יאפשר יצירת קשר עם יחידות הרשות הלאומית להסמכת מעבדות  השונות כולל שירותים מקוונים ותשלומים באינטרנט 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202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מערכת פיננסית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מודול הנהלת חשבונות: ניהול תנועות יומן, מעקב אחר תנועות, ביצוע התאמות ועוד.</a:t>
            </a:r>
          </a:p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מערכת תשלומים לספקים וזכאים: המערכת תאפשר ביצוע תשלומים במס' אופנים, דוחות תשלומים, דוחות ניכוי, התאמות אשראי ועוד.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מודול לניהול הכנסות: ניהול תזרים מזומנים, מודול חוזים והתקשרויות, ממשקים (מערכת תקציב, שכר ודיווח מעסיקים), מערכת לניהול ערבויות.</a:t>
            </a: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ניהול תקציב: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ניהול סעיפי תקציב מקבילים לכרטיסים בהנהלת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חשבונות, הצגת נתונים עדכניים, תיעוד העברות תקציביות ובקרות, הזמנות עבודה ודוחות תקציב.</a:t>
            </a:r>
          </a:p>
        </p:txBody>
      </p:sp>
    </p:spTree>
    <p:extLst>
      <p:ext uri="{BB962C8B-B14F-4D97-AF65-F5344CB8AC3E}">
        <p14:creationId xmlns:p14="http://schemas.microsoft.com/office/powerpoint/2010/main" val="137658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מודול רכש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המערכת תטפל בתהליך הרכש החל מיצירת דרישות לרכש (המלצות) דרך בקשה להצעות מחיר מספקים וקבלת הצעות מחיר, הזמנת הפריטים, ועד לקבלת הסחורה וחיובה. המערכת תפעיל מערכת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BPM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ותהליכי אישורים בכל שלבי הביצוע לפי קבוצות משתמשים בכל מחלקות הרשות הלאומית להסמכת מעבדות 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המערכת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תמוך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בכל מהלך הרכש משלב הפקת הדרישה, הצעת המחיר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מכרזים, ועדות, הזמנה, מעקב וניהול אספקה, כניסת טובין למחסן, אישור ביצוע שירותים, קליטת חשבוניות כולל סריקת החשבוניות וקישורן לחשבונית.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5674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אופן בחירת המציע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spcBef>
                <a:spcPts val="1800"/>
              </a:spcBef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בדיקת תנאי הסף לכל מציע.</a:t>
            </a:r>
          </a:p>
          <a:p>
            <a:pPr algn="r" rtl="1">
              <a:lnSpc>
                <a:spcPct val="150000"/>
              </a:lnSpc>
              <a:spcBef>
                <a:spcPts val="1800"/>
              </a:spcBef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הערכת איכות להצעות שעברו את תנאי הסף ודירוגם מול המציעים האחרים.</a:t>
            </a:r>
          </a:p>
          <a:p>
            <a:pPr algn="r" rtl="1">
              <a:lnSpc>
                <a:spcPct val="150000"/>
              </a:lnSpc>
              <a:spcBef>
                <a:spcPts val="1800"/>
              </a:spcBef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בדיקת הצעות המחיר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ודירוגם (הצעת המחיר תכלול פרק הקמה ופרק תחזוקה חודשית למערכת).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lnSpc>
                <a:spcPct val="150000"/>
              </a:lnSpc>
              <a:spcBef>
                <a:spcPts val="1800"/>
              </a:spcBef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שקלול ההצעות ובחירת הצעה זוכה.</a:t>
            </a:r>
          </a:p>
          <a:p>
            <a:pPr algn="r" rtl="1"/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3602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865</Words>
  <Application>Microsoft Office PowerPoint</Application>
  <PresentationFormat>מסך רחב</PresentationFormat>
  <Paragraphs>55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David</vt:lpstr>
      <vt:lpstr>Gisha</vt:lpstr>
      <vt:lpstr>Wingdings 3</vt:lpstr>
      <vt:lpstr>עשן מתפתל</vt:lpstr>
      <vt:lpstr>מכרז מערכות מידע עבור הרשות הלאומית להסמכת מעבדות</vt:lpstr>
      <vt:lpstr>המערכות העיקריות הנדרשות במכרז:</vt:lpstr>
      <vt:lpstr>מערכת ניהול משימות</vt:lpstr>
      <vt:lpstr>מודול ניהול דוחות וניתוח מידע BI </vt:lpstr>
      <vt:lpstr>תהליך הסמכת מעבדות</vt:lpstr>
      <vt:lpstr>מערכת קשרי לקוחות (CRM)</vt:lpstr>
      <vt:lpstr>מערכת פיננסית</vt:lpstr>
      <vt:lpstr>מודול רכש</vt:lpstr>
      <vt:lpstr>אופן בחירת המציע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הרשות להסמכת מעבודות  מכרז מערכות מידע</dc:title>
  <dc:creator>sapir</dc:creator>
  <cp:lastModifiedBy>sapir</cp:lastModifiedBy>
  <cp:revision>10</cp:revision>
  <dcterms:created xsi:type="dcterms:W3CDTF">2022-04-05T06:18:09Z</dcterms:created>
  <dcterms:modified xsi:type="dcterms:W3CDTF">2022-04-05T07:47:39Z</dcterms:modified>
</cp:coreProperties>
</file>